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523" r:id="rId5"/>
    <p:sldId id="586" r:id="rId6"/>
    <p:sldId id="567" r:id="rId7"/>
    <p:sldId id="570" r:id="rId8"/>
    <p:sldId id="571" r:id="rId9"/>
    <p:sldId id="581" r:id="rId10"/>
    <p:sldId id="572" r:id="rId11"/>
    <p:sldId id="576" r:id="rId12"/>
    <p:sldId id="574" r:id="rId13"/>
    <p:sldId id="575" r:id="rId14"/>
    <p:sldId id="578" r:id="rId15"/>
    <p:sldId id="577" r:id="rId16"/>
    <p:sldId id="579" r:id="rId17"/>
    <p:sldId id="582" r:id="rId18"/>
    <p:sldId id="583" r:id="rId19"/>
    <p:sldId id="548" r:id="rId20"/>
    <p:sldId id="325" r:id="rId21"/>
    <p:sldId id="326" r:id="rId22"/>
    <p:sldId id="332" r:id="rId23"/>
    <p:sldId id="333" r:id="rId24"/>
    <p:sldId id="262" r:id="rId25"/>
    <p:sldId id="258" r:id="rId26"/>
    <p:sldId id="259" r:id="rId27"/>
    <p:sldId id="263" r:id="rId28"/>
    <p:sldId id="265" r:id="rId29"/>
    <p:sldId id="264" r:id="rId30"/>
    <p:sldId id="267" r:id="rId31"/>
    <p:sldId id="268" r:id="rId32"/>
    <p:sldId id="556" r:id="rId33"/>
    <p:sldId id="584" r:id="rId34"/>
    <p:sldId id="566" r:id="rId35"/>
    <p:sldId id="585" r:id="rId36"/>
    <p:sldId id="323" r:id="rId37"/>
    <p:sldId id="551" r:id="rId38"/>
    <p:sldId id="55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6" autoAdjust="0"/>
    <p:restoredTop sz="95853" autoAdjust="0"/>
  </p:normalViewPr>
  <p:slideViewPr>
    <p:cSldViewPr snapToGrid="0" showGuides="1">
      <p:cViewPr varScale="1">
        <p:scale>
          <a:sx n="95" d="100"/>
          <a:sy n="95" d="100"/>
        </p:scale>
        <p:origin x="192" y="45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3/31/23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3/31/23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61333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2910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305623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nvie.com/posts/a-successful-git-branching-mode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r>
              <a:rPr lang="en-US" sz="2000" dirty="0"/>
              <a:t> (she/her)</a:t>
            </a:r>
            <a:br>
              <a:rPr lang="en-US" sz="2000" dirty="0"/>
            </a:br>
            <a:r>
              <a:rPr lang="en-US" sz="2000" dirty="0"/>
              <a:t>Los Alamos National Laboratory</a:t>
            </a:r>
          </a:p>
          <a:p>
            <a:r>
              <a:rPr lang="en-US" sz="2000" dirty="0"/>
              <a:t>Better Scientific Software tutorial @ </a:t>
            </a:r>
            <a:r>
              <a:rPr lang="en-US" sz="2000" dirty="0">
                <a:effectLst/>
                <a:latin typeface="+mj-lt"/>
              </a:rPr>
              <a:t> Improving Scientific Software 2022</a:t>
            </a:r>
          </a:p>
          <a:p>
            <a:pPr>
              <a:spcBef>
                <a:spcPts val="2800"/>
              </a:spcBef>
            </a:pPr>
            <a:endParaRPr lang="en-US" sz="2000" dirty="0"/>
          </a:p>
          <a:p>
            <a:pPr>
              <a:spcBef>
                <a:spcPts val="2800"/>
              </a:spcBef>
            </a:pPr>
            <a:r>
              <a:rPr lang="en-US" sz="2000" dirty="0"/>
              <a:t>Contributors: Patricia Grubel (LANL), David E. </a:t>
            </a:r>
            <a:r>
              <a:rPr lang="en-US" sz="2000" dirty="0" err="1"/>
              <a:t>Bernholdt</a:t>
            </a:r>
            <a:r>
              <a:rPr lang="en-US" sz="2000" dirty="0"/>
              <a:t> (ORNL), Rinku K. Gupta (ANL), Michael A. </a:t>
            </a:r>
            <a:r>
              <a:rPr lang="en-US" sz="2000" dirty="0" err="1"/>
              <a:t>Heroux</a:t>
            </a:r>
            <a:r>
              <a:rPr lang="en-US" sz="2000" dirty="0"/>
              <a:t> (SNL), Mark C. Miller (LLNL), Jared O’Neal (ANL), James M. Willenbring (SNL), </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LA-UR-22-31408</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r>
              <a:rPr lang="en-US" b="1" dirty="0"/>
              <a:t>Extra Slides at the end show real Git Workflows of some CSE projects</a:t>
            </a:r>
          </a:p>
          <a:p>
            <a:pPr marL="0" indent="0">
              <a:buNone/>
            </a:pPr>
            <a:endParaRPr lang="en-US" dirty="0"/>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8424"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of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4665" y="1827106"/>
            <a:ext cx="2438400" cy="167670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3267493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58839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1044633"/>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a lot more info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Extra Slides – Git Workflows from CSE projects</a:t>
            </a:r>
          </a:p>
        </p:txBody>
      </p:sp>
    </p:spTree>
    <p:extLst>
      <p:ext uri="{BB962C8B-B14F-4D97-AF65-F5344CB8AC3E}">
        <p14:creationId xmlns:p14="http://schemas.microsoft.com/office/powerpoint/2010/main" val="2921492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10600860" y="2092476"/>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7445951" y="245741"/>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228578" y="5078451"/>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27302" y="3398390"/>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4620852" y="5027096"/>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7684287" y="4397231"/>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78905" y="3373260"/>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4559712" y="4004011"/>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476811" y="4150546"/>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9048044" y="535368"/>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759021" y="3542433"/>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008655" y="5223570"/>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3851392" y="5690314"/>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740123" y="4671575"/>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1706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314469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grpSp>
        <p:nvGrpSpPr>
          <p:cNvPr id="4" name="Group 3">
            <a:extLst>
              <a:ext uri="{FF2B5EF4-FFF2-40B4-BE49-F238E27FC236}">
                <a16:creationId xmlns:a16="http://schemas.microsoft.com/office/drawing/2014/main" id="{D5677E88-F970-9E8F-39B9-B07906567883}"/>
              </a:ext>
            </a:extLst>
          </p:cNvPr>
          <p:cNvGrpSpPr/>
          <p:nvPr/>
        </p:nvGrpSpPr>
        <p:grpSpPr>
          <a:xfrm>
            <a:off x="2337925" y="3797148"/>
            <a:ext cx="6358269" cy="2052085"/>
            <a:chOff x="973765" y="4025174"/>
            <a:chExt cx="6358269" cy="2052085"/>
          </a:xfrm>
        </p:grpSpPr>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973765" y="4025174"/>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1269289" y="4367319"/>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grpSp>
      <p:sp>
        <p:nvSpPr>
          <p:cNvPr id="9" name="&quot;No&quot; Symbol 8">
            <a:extLst>
              <a:ext uri="{FF2B5EF4-FFF2-40B4-BE49-F238E27FC236}">
                <a16:creationId xmlns:a16="http://schemas.microsoft.com/office/drawing/2014/main" id="{7D471561-2C99-E27A-E991-F91AABC4BF25}"/>
              </a:ext>
            </a:extLst>
          </p:cNvPr>
          <p:cNvSpPr/>
          <p:nvPr/>
        </p:nvSpPr>
        <p:spPr>
          <a:xfrm>
            <a:off x="4168319" y="3491994"/>
            <a:ext cx="2697480" cy="2662391"/>
          </a:xfrm>
          <a:prstGeom prst="noSmoking">
            <a:avLst/>
          </a:prstGeom>
          <a:solidFill>
            <a:schemeClr val="accent3">
              <a:alpha val="14578"/>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916624347"/>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6519</TotalTime>
  <Words>3458</Words>
  <Application>Microsoft Macintosh PowerPoint</Application>
  <PresentationFormat>Custom</PresentationFormat>
  <Paragraphs>451</Paragraphs>
  <Slides>35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Why Develop Software Collaboratively?</vt:lpstr>
      <vt:lpstr>Why do we need tools?</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What is a Git Workflow?</vt:lpstr>
      <vt:lpstr>Why use a Git Workflow?</vt:lpstr>
      <vt:lpstr>Commonly Known Git Workflows     </vt:lpstr>
      <vt:lpstr>Git Flow</vt:lpstr>
      <vt:lpstr>GitHub Flow</vt:lpstr>
      <vt:lpstr>GitLab Flow</vt:lpstr>
      <vt:lpstr>Guidelines for establishing a Git Workflow</vt:lpstr>
      <vt:lpstr>Why Agile?</vt:lpstr>
      <vt:lpstr>What is Agile?</vt:lpstr>
      <vt:lpstr>What is Agile?</vt:lpstr>
      <vt:lpstr>Getting Started with Agile</vt:lpstr>
      <vt:lpstr>Basic Kanban</vt:lpstr>
      <vt:lpstr>Kanban principles</vt:lpstr>
      <vt:lpstr>Kanban tools</vt:lpstr>
      <vt:lpstr>Big question: How many “active” tasks?</vt:lpstr>
      <vt:lpstr>Code Review – What Peer Code Review Can Provide</vt:lpstr>
      <vt:lpstr>Code Review  - Improvement and Practices</vt:lpstr>
      <vt:lpstr>Software Licensing</vt:lpstr>
      <vt:lpstr>Extra Slides – Git Workflows from CSE projects</vt:lpstr>
      <vt:lpstr>Current Trilinos Workflow</vt:lpstr>
      <vt:lpstr>Current Open MPI Workflow </vt:lpstr>
      <vt:lpstr>Current FleCSI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318</cp:revision>
  <cp:lastPrinted>2017-11-02T18:35:01Z</cp:lastPrinted>
  <dcterms:created xsi:type="dcterms:W3CDTF">2018-11-06T17:28:56Z</dcterms:created>
  <dcterms:modified xsi:type="dcterms:W3CDTF">2023-03-31T22:15:59Z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